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sldIdLst>
    <p:sldId id="256" r:id="rId2"/>
    <p:sldId id="257" r:id="rId3"/>
    <p:sldId id="259" r:id="rId4"/>
    <p:sldId id="260" r:id="rId5"/>
    <p:sldId id="258" r:id="rId6"/>
    <p:sldId id="262" r:id="rId7"/>
    <p:sldId id="266" r:id="rId8"/>
    <p:sldId id="261" r:id="rId9"/>
    <p:sldId id="267" r:id="rId10"/>
    <p:sldId id="263" r:id="rId11"/>
    <p:sldId id="265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91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1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8347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74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085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969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806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606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0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93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2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292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89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54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49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1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1C959B-F78E-C465-07CE-4F5CA7ABD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038" y="2381969"/>
            <a:ext cx="5279594" cy="11034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D2BC7-14AC-1DFA-5856-B62945E43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4815" y="4112761"/>
            <a:ext cx="6600451" cy="110347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Risk Management For Neighborhood Associations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375E11-8F3F-BE00-84BC-81EAAEBBD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7877" y="5537676"/>
            <a:ext cx="4266701" cy="600164"/>
          </a:xfrm>
        </p:spPr>
        <p:txBody>
          <a:bodyPr>
            <a:normAutofit/>
          </a:bodyPr>
          <a:lstStyle/>
          <a:p>
            <a:r>
              <a:rPr lang="en-US" dirty="0"/>
              <a:t>Ty Greaves, Executive Director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922B97-F008-4B90-9B0D-A63C927F5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33" y="165686"/>
            <a:ext cx="8146533" cy="2027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B9E97F-D608-F769-1F96-C2C40E713E30}"/>
              </a:ext>
            </a:extLst>
          </p:cNvPr>
          <p:cNvSpPr txBox="1"/>
          <p:nvPr/>
        </p:nvSpPr>
        <p:spPr>
          <a:xfrm>
            <a:off x="1219199" y="6233890"/>
            <a:ext cx="74553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The UNSCC is a 501(c)3 corporation [77-0369577] founded in 1995 whose member neighborhood and homeowner's associations work to create, serve, and empower neighborhood association throughout Santa Clara County.  Please visit our website at www.unscc.org. </a:t>
            </a:r>
          </a:p>
        </p:txBody>
      </p:sp>
    </p:spTree>
    <p:extLst>
      <p:ext uri="{BB962C8B-B14F-4D97-AF65-F5344CB8AC3E}">
        <p14:creationId xmlns:p14="http://schemas.microsoft.com/office/powerpoint/2010/main" val="2245432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99B68D-0C20-51AF-2810-BEF7C7AC5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287" y="2235200"/>
            <a:ext cx="1987793" cy="2691367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209649-9EE8-D1FC-8FD0-0B2B0153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Do If There Is An Accident/Claim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9DD5B-FCA8-7B06-2DD8-B5C79062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515" y="1849978"/>
            <a:ext cx="3658285" cy="40386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Care for the Injured Person</a:t>
            </a:r>
          </a:p>
          <a:p>
            <a:r>
              <a:rPr lang="en-US" dirty="0"/>
              <a:t>Document Everything Using the Incident Report Form as a Guideline – Capture Photos</a:t>
            </a:r>
          </a:p>
          <a:p>
            <a:r>
              <a:rPr lang="en-US" dirty="0"/>
              <a:t>File Incident Report Form  Immediately – Forms Provided</a:t>
            </a:r>
          </a:p>
          <a:p>
            <a:r>
              <a:rPr lang="en-US" dirty="0"/>
              <a:t>Call or Text the UNSCC 408-497-9261 </a:t>
            </a:r>
          </a:p>
          <a:p>
            <a:r>
              <a:rPr lang="en-US" dirty="0"/>
              <a:t>Copy the UNSCC on All Correspondence.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97D04B-4EF6-4A97-DC3F-02D8C3F29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692" y="2413000"/>
            <a:ext cx="1987793" cy="2689988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185893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09649-9EE8-D1FC-8FD0-0B2B01538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067" y="624110"/>
            <a:ext cx="6773333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NIAC Insures UNSCC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9DD5B-FCA8-7B06-2DD8-B5C79062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515" y="1399821"/>
            <a:ext cx="6557774" cy="3002845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Non-Profit Insurance Alliance of California (NIAC)</a:t>
            </a:r>
          </a:p>
          <a:p>
            <a:r>
              <a:rPr lang="en-US" b="1" dirty="0"/>
              <a:t>Strong Relationship dating from 2007</a:t>
            </a:r>
          </a:p>
          <a:p>
            <a:r>
              <a:rPr lang="en-US" b="1" dirty="0"/>
              <a:t>$500 million in assets, NIA is a leader in the insurance marketplace for non-profits</a:t>
            </a:r>
          </a:p>
          <a:p>
            <a:r>
              <a:rPr lang="en-US" b="1" dirty="0"/>
              <a:t>Rated A VIII (Excellent) by AM Best </a:t>
            </a:r>
          </a:p>
          <a:p>
            <a:r>
              <a:rPr lang="en-US" b="1" dirty="0"/>
              <a:t>Governed by the Nonprofit Policy Holders</a:t>
            </a:r>
          </a:p>
          <a:p>
            <a:r>
              <a:rPr lang="en-US" b="1" dirty="0"/>
              <a:t>No Claim Ever Filed by the UNSCC or its Members</a:t>
            </a:r>
          </a:p>
          <a:p>
            <a:r>
              <a:rPr lang="en-US" b="1" dirty="0"/>
              <a:t>SOLID Risk Awareness, Identification, &amp; Mitigation</a:t>
            </a:r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30280-0EB5-6F8C-8A31-08161018B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246" y="4402666"/>
            <a:ext cx="4296312" cy="218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00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63221DC-5558-0777-48A7-D1ACD269D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4794C5-F97E-57F8-A2DA-51C4216CF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460" y="2398620"/>
            <a:ext cx="6358679" cy="35847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CD74E7-D62C-F4CE-6BD4-838A3DBB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899" y="249483"/>
            <a:ext cx="7526881" cy="18760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4EC858B-6E5E-5994-4882-D877D9C361B8}"/>
              </a:ext>
            </a:extLst>
          </p:cNvPr>
          <p:cNvSpPr txBox="1"/>
          <p:nvPr/>
        </p:nvSpPr>
        <p:spPr>
          <a:xfrm>
            <a:off x="2706894" y="802805"/>
            <a:ext cx="50658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Be Safe Out There</a:t>
            </a:r>
          </a:p>
        </p:txBody>
      </p:sp>
    </p:spTree>
    <p:extLst>
      <p:ext uri="{BB962C8B-B14F-4D97-AF65-F5344CB8AC3E}">
        <p14:creationId xmlns:p14="http://schemas.microsoft.com/office/powerpoint/2010/main" val="410246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D61C-DCD0-CEAF-A57B-3A76CD2FA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At Stake?  Why Should I Care?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10DE9-89E0-2830-EE05-C3CB8A350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38647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Your Can Lose Your Reputation and Money</a:t>
            </a:r>
          </a:p>
          <a:p>
            <a:r>
              <a:rPr lang="en-US" sz="2400" b="1" dirty="0">
                <a:solidFill>
                  <a:srgbClr val="C00000"/>
                </a:solidFill>
              </a:rPr>
              <a:t>There are Many Risks &amp; Liabilities</a:t>
            </a:r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0809ED-53D0-CE94-4051-FF7DF56F0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8386" y="3929270"/>
            <a:ext cx="1771650" cy="2590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3A364E-26F3-E3B5-FB40-9B90BB6A0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414" y="3997601"/>
            <a:ext cx="306705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5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D61C-DCD0-CEAF-A57B-3A76CD2FA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My Risks?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10DE9-89E0-2830-EE05-C3CB8A350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497495"/>
            <a:ext cx="6591985" cy="4386470"/>
          </a:xfrm>
        </p:spPr>
        <p:txBody>
          <a:bodyPr>
            <a:normAutofit/>
          </a:bodyPr>
          <a:lstStyle/>
          <a:p>
            <a:r>
              <a:rPr lang="en-US" dirty="0"/>
              <a:t>A Non-profit Or Group/Club Can Be Held Liable For Damages (Organizationally And, Rarely, Personally)</a:t>
            </a:r>
          </a:p>
          <a:p>
            <a:pPr lvl="1"/>
            <a:r>
              <a:rPr lang="en-US" b="1" dirty="0"/>
              <a:t>Property  Liability </a:t>
            </a:r>
            <a:r>
              <a:rPr lang="en-US" dirty="0"/>
              <a:t>– Damage to the Physical Assets You Use Such As Buildings, Office Equipment, Computers, Furniture,  etc. (i.e. Meeting Site Damage)</a:t>
            </a:r>
          </a:p>
          <a:p>
            <a:pPr lvl="1"/>
            <a:r>
              <a:rPr lang="en-US" b="1" dirty="0"/>
              <a:t>General Liability </a:t>
            </a:r>
            <a:r>
              <a:rPr lang="en-US" dirty="0"/>
              <a:t>- Negligent Acts Which Result In Bodily Injury, Property Damage, Personal Injury Or Advertising Injury To A Third Party (i.e. a Fall At An Event Or Meeting)</a:t>
            </a:r>
          </a:p>
          <a:p>
            <a:pPr lvl="1"/>
            <a:r>
              <a:rPr lang="en-US" b="1" dirty="0"/>
              <a:t>Directors And Officers Lability </a:t>
            </a:r>
            <a:r>
              <a:rPr lang="en-US" dirty="0"/>
              <a:t>-  Wrongful Acts That Are “Intentional,” As Opposed To “Negligent” Events</a:t>
            </a:r>
          </a:p>
          <a:p>
            <a:pPr lvl="1"/>
            <a:r>
              <a:rPr lang="en-US" b="1" dirty="0"/>
              <a:t>Improper Sexual Conduct And Physical Abuse Liability </a:t>
            </a:r>
            <a:r>
              <a:rPr lang="en-US" dirty="0"/>
              <a:t>-Allegations Of Improper Sexual Contact (Community Activities)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323D15-59A4-BDD9-892E-E025151E4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407" y="511408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16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D61C-DCD0-CEAF-A57B-3A76CD2FA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Risks Are </a:t>
            </a:r>
            <a:r>
              <a:rPr lang="en-US" b="1" u="sng" dirty="0">
                <a:solidFill>
                  <a:srgbClr val="C00000"/>
                </a:solidFill>
              </a:rPr>
              <a:t>Unavoidable</a:t>
            </a:r>
            <a:r>
              <a:rPr lang="en-US" dirty="0">
                <a:solidFill>
                  <a:schemeClr val="tx1"/>
                </a:solidFill>
              </a:rPr>
              <a:t> - </a:t>
            </a:r>
            <a:r>
              <a:rPr lang="en-US" dirty="0"/>
              <a:t>So You Must Manage Them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10DE9-89E0-2830-EE05-C3CB8A350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7615" y="1905000"/>
            <a:ext cx="6591985" cy="4386470"/>
          </a:xfrm>
        </p:spPr>
        <p:txBody>
          <a:bodyPr>
            <a:normAutofit/>
          </a:bodyPr>
          <a:lstStyle/>
          <a:p>
            <a:r>
              <a:rPr lang="en-US" dirty="0"/>
              <a:t>To Fulfill Your Mission, You Must Incur Risks</a:t>
            </a:r>
          </a:p>
          <a:p>
            <a:pPr lvl="1"/>
            <a:r>
              <a:rPr lang="en-US" b="1" u="sng" dirty="0"/>
              <a:t>Fortunately</a:t>
            </a:r>
            <a:r>
              <a:rPr lang="en-US" dirty="0"/>
              <a:t>, Neighborhood Associations Risks are Improbable</a:t>
            </a:r>
          </a:p>
          <a:p>
            <a:pPr lvl="1"/>
            <a:r>
              <a:rPr lang="en-US" b="1" u="sng" dirty="0"/>
              <a:t>Unfortunately</a:t>
            </a:r>
            <a:r>
              <a:rPr lang="en-US" dirty="0"/>
              <a:t>, Liability is Hard to Predict and Price</a:t>
            </a:r>
          </a:p>
          <a:p>
            <a:r>
              <a:rPr lang="en-US" dirty="0"/>
              <a:t>Responsible Leadership Responses</a:t>
            </a:r>
          </a:p>
          <a:p>
            <a:pPr lvl="1"/>
            <a:r>
              <a:rPr lang="en-US" b="1" dirty="0"/>
              <a:t>Risk Management </a:t>
            </a:r>
            <a:r>
              <a:rPr lang="en-US" dirty="0"/>
              <a:t>– Identifies/Evaluates Risks, Particularly for  Special Events, and Incorporates Risk Mitigation(s)</a:t>
            </a:r>
          </a:p>
          <a:p>
            <a:pPr lvl="1"/>
            <a:r>
              <a:rPr lang="en-US" b="1" dirty="0"/>
              <a:t>Risk Mitigation - </a:t>
            </a:r>
            <a:r>
              <a:rPr lang="en-US" dirty="0"/>
              <a:t>Process a Neighborhood Association undertakes to reduce its exposure to risks</a:t>
            </a:r>
            <a:endParaRPr lang="en-US" b="1" dirty="0"/>
          </a:p>
          <a:p>
            <a:pPr lvl="1"/>
            <a:r>
              <a:rPr lang="en-US" b="1" dirty="0"/>
              <a:t>Risk Sharing </a:t>
            </a:r>
            <a:r>
              <a:rPr lang="en-US" dirty="0"/>
              <a:t>- Insurance policy spreads the Liability Cost Across Similar Organizations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2A3F88-1930-9B99-3FC3-B9C51AC44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235" y="5257186"/>
            <a:ext cx="2226365" cy="148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5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D2D4C-9241-E055-0E5A-28A0899EF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Get To It – Welcome To The UNSCC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A4107-675F-F2A5-439E-861A99C5A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201" y="2044390"/>
            <a:ext cx="6591985" cy="3763617"/>
          </a:xfrm>
        </p:spPr>
        <p:txBody>
          <a:bodyPr/>
          <a:lstStyle/>
          <a:p>
            <a:r>
              <a:rPr lang="en-US" dirty="0"/>
              <a:t>As a Member Organization of the UNSCC Your </a:t>
            </a:r>
            <a:r>
              <a:rPr lang="en-US" b="1" u="sng" dirty="0"/>
              <a:t>Routine</a:t>
            </a:r>
            <a:r>
              <a:rPr lang="en-US" dirty="0"/>
              <a:t> Meetings (General and Board) are Insured as part of Your Annual $200 Membership.  This Protection is Conditional on:</a:t>
            </a:r>
          </a:p>
          <a:p>
            <a:pPr lvl="1"/>
            <a:r>
              <a:rPr lang="en-US" dirty="0"/>
              <a:t>Apply for Insurance – Form Provided</a:t>
            </a:r>
          </a:p>
          <a:p>
            <a:pPr lvl="1"/>
            <a:r>
              <a:rPr lang="en-US" dirty="0"/>
              <a:t>Acceptance by Underwriters</a:t>
            </a:r>
          </a:p>
          <a:p>
            <a:r>
              <a:rPr lang="en-US" dirty="0"/>
              <a:t>Extract of a Certificate of Insurance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5C9E92-8268-F26B-D5AB-22C3DE7BE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118" y="4448321"/>
            <a:ext cx="7167282" cy="180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1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09649-9EE8-D1FC-8FD0-0B2B0153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Is There?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9DD5B-FCA8-7B06-2DD8-B5C79062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498600"/>
            <a:ext cx="6591985" cy="506730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Special Event Insurance for UNSCC Member Organizations </a:t>
            </a:r>
            <a:r>
              <a:rPr lang="en-US" dirty="0"/>
              <a:t>for Your Parties, Cleanups,  Neighborhood Nights Out, Field Trips, Jog-A-Thon, etc.</a:t>
            </a:r>
          </a:p>
          <a:p>
            <a:pPr lvl="1"/>
            <a:r>
              <a:rPr lang="en-US" dirty="0"/>
              <a:t>Apply In Advance – At Least 25 Workdays </a:t>
            </a:r>
          </a:p>
          <a:p>
            <a:pPr lvl="1"/>
            <a:r>
              <a:rPr lang="en-US" dirty="0"/>
              <a:t>If Coverage is Provided - Typical Cost is $126 for each Event – Can Be Higher for Activities that have Higher Risk</a:t>
            </a:r>
          </a:p>
          <a:p>
            <a:pPr lvl="1"/>
            <a:r>
              <a:rPr lang="en-US" dirty="0"/>
              <a:t>Elements that Will Trigger Higher Cost (Typically $156), Underwriting Delays, or Refusals</a:t>
            </a:r>
          </a:p>
          <a:p>
            <a:pPr lvl="2"/>
            <a:r>
              <a:rPr lang="en-US" b="1" dirty="0"/>
              <a:t>Bounce House </a:t>
            </a:r>
            <a:r>
              <a:rPr lang="en-US" dirty="0"/>
              <a:t>– These are Popular but Generate Underwriting Issues.  Special Guidelines and Requirements</a:t>
            </a:r>
          </a:p>
          <a:p>
            <a:pPr lvl="2"/>
            <a:r>
              <a:rPr lang="en-US" b="1" dirty="0"/>
              <a:t>Homemade Food </a:t>
            </a:r>
            <a:r>
              <a:rPr lang="en-US" dirty="0"/>
              <a:t>– UNSCC Recommends the Purchase of Commercially Prepared Food</a:t>
            </a:r>
          </a:p>
          <a:p>
            <a:pPr lvl="2"/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</a:rPr>
              <a:t>Power Tools </a:t>
            </a:r>
            <a:r>
              <a:rPr lang="en-US" b="1" dirty="0"/>
              <a:t>– </a:t>
            </a:r>
            <a:r>
              <a:rPr lang="en-US" dirty="0"/>
              <a:t>The UNSCC will Forward Your Request for Coverage, and it Will Cost More if Underwritten (</a:t>
            </a:r>
            <a:r>
              <a:rPr lang="en-US" b="1" dirty="0"/>
              <a:t>Possible Refusal or Much Higher Cost)</a:t>
            </a:r>
          </a:p>
          <a:p>
            <a:pPr lvl="2"/>
            <a:r>
              <a:rPr lang="en-US" b="1" dirty="0">
                <a:solidFill>
                  <a:srgbClr val="C00000"/>
                </a:solidFill>
              </a:rPr>
              <a:t>Serve Alcohol </a:t>
            </a:r>
            <a:r>
              <a:rPr lang="en-US" dirty="0"/>
              <a:t>– Compliance with State and Local Laws/Regulations Typically Beyond a Neighborhood Association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00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2E637-BE3E-8E40-5334-06DCA008F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5F177-D528-FD7B-6E4D-8F490DD6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Risk Mitigation – Plan Your Special Event To Minimize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2B7A2-00CB-4F67-42DA-716981938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2187614"/>
            <a:ext cx="6591985" cy="4378285"/>
          </a:xfrm>
        </p:spPr>
        <p:txBody>
          <a:bodyPr>
            <a:normAutofit/>
          </a:bodyPr>
          <a:lstStyle/>
          <a:p>
            <a:r>
              <a:rPr lang="en-US" sz="2400" b="1" dirty="0"/>
              <a:t>Example -  Planning to Barbeque Burgers </a:t>
            </a:r>
          </a:p>
          <a:p>
            <a:pPr lvl="1"/>
            <a:r>
              <a:rPr lang="en-US" sz="2000" b="1" dirty="0"/>
              <a:t>What will you do to ensure fresh ingredients? </a:t>
            </a:r>
          </a:p>
          <a:p>
            <a:pPr lvl="2"/>
            <a:r>
              <a:rPr lang="en-US" sz="1800" b="1" dirty="0"/>
              <a:t>Purchase Commercial Food Items the Same Day and Store in an Ice Chest until Placed on the Grill.</a:t>
            </a:r>
          </a:p>
          <a:p>
            <a:pPr lvl="1"/>
            <a:r>
              <a:rPr lang="en-US" sz="2000" b="1" dirty="0"/>
              <a:t>What Will You Do to Keep Kids from Burns?  </a:t>
            </a:r>
          </a:p>
          <a:p>
            <a:pPr lvl="2"/>
            <a:r>
              <a:rPr lang="en-US" sz="1800" b="1" dirty="0"/>
              <a:t>Cooking Area Will be Roped Off with Adults Controlling Access.</a:t>
            </a:r>
          </a:p>
          <a:p>
            <a:pPr lvl="1"/>
            <a:r>
              <a:rPr lang="en-US" sz="2000" b="1" dirty="0"/>
              <a:t>What Will You do to Protect Attendees?  </a:t>
            </a:r>
          </a:p>
          <a:p>
            <a:pPr lvl="2"/>
            <a:r>
              <a:rPr lang="en-US" sz="1800" b="1" dirty="0"/>
              <a:t>Only Serve “Well Done" Burgers (145 </a:t>
            </a:r>
            <a:r>
              <a:rPr lang="en-US" sz="1800" b="1"/>
              <a:t>degrees Internal Temperature or Higher)</a:t>
            </a:r>
            <a:endParaRPr lang="en-US" sz="1800" dirty="0"/>
          </a:p>
          <a:p>
            <a:pPr lvl="1"/>
            <a:endParaRPr lang="en-US" sz="2000" dirty="0"/>
          </a:p>
          <a:p>
            <a:pPr lvl="2"/>
            <a:endParaRPr lang="en-US" sz="18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750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A40FA2-83AB-C53A-69ED-AA3307C88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523" y="2694027"/>
            <a:ext cx="1593795" cy="225897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9B474D-4303-4B14-4590-B5C1A5D35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407" y="2837928"/>
            <a:ext cx="1754891" cy="24384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209649-9EE8-D1FC-8FD0-0B2B0153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Bounce Houses – Fun But Risky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9DD5B-FCA8-7B06-2DD8-B5C79062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6" y="1905000"/>
            <a:ext cx="4394884" cy="4038600"/>
          </a:xfrm>
        </p:spPr>
        <p:txBody>
          <a:bodyPr>
            <a:normAutofit/>
          </a:bodyPr>
          <a:lstStyle/>
          <a:p>
            <a:r>
              <a:rPr lang="en-US" dirty="0"/>
              <a:t>Nonprofits Insurance Alliance Group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Host Organization Must Contract with an Insured Bounce House Company</a:t>
            </a:r>
          </a:p>
          <a:p>
            <a:pPr lvl="1"/>
            <a:r>
              <a:rPr lang="en-US" dirty="0"/>
              <a:t>The Bounce House company must name the UNSCC as an Additional Insured on Their General Liability insurance policy.</a:t>
            </a:r>
          </a:p>
          <a:p>
            <a:pPr lvl="1"/>
            <a:r>
              <a:rPr lang="en-US" dirty="0"/>
              <a:t>Any Claim Will Exhaust the Bounce House Insurance Resources  First – then NIAC Policy</a:t>
            </a:r>
          </a:p>
          <a:p>
            <a:r>
              <a:rPr lang="en-US" dirty="0"/>
              <a:t>Guidelines Provided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F5A5E0-A0BD-79BD-BC24-858B61D13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017354"/>
            <a:ext cx="1969611" cy="2616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13188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0B10D-EABA-2105-35EC-BBEAE5EBA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0C70D-4E77-8A1A-0F7C-22D1E7AA7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Booze – An Attendance Maximizer BUT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9205-8CE0-0D4C-58CF-9E0EAF8AD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9804" y="2195290"/>
            <a:ext cx="3914374" cy="4038600"/>
          </a:xfrm>
        </p:spPr>
        <p:txBody>
          <a:bodyPr>
            <a:normAutofit/>
          </a:bodyPr>
          <a:lstStyle/>
          <a:p>
            <a:r>
              <a:rPr lang="en-US" dirty="0"/>
              <a:t>Nonprofits Insurance Alliance Group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Require individuals serving alcohol during your event to complete an alcohol server ABC Course(s)</a:t>
            </a:r>
          </a:p>
          <a:p>
            <a:pPr lvl="1"/>
            <a:r>
              <a:rPr lang="en-US" dirty="0"/>
              <a:t>Clearly visible signs about identification and drink limits </a:t>
            </a:r>
          </a:p>
          <a:p>
            <a:pPr lvl="1"/>
            <a:r>
              <a:rPr lang="en-US" dirty="0"/>
              <a:t>Develop controls to ensure under-age and intoxicated guests aren’t served.</a:t>
            </a:r>
          </a:p>
          <a:p>
            <a:pPr lvl="1"/>
            <a:r>
              <a:rPr lang="en-US" b="1" dirty="0"/>
              <a:t>And Many MORE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61BF97-B3D6-F7E5-8605-7C45874BB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766" y="2547274"/>
            <a:ext cx="1848281" cy="23687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1D6B6D-67D9-15E6-9D00-055E052F3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707" y="2933660"/>
            <a:ext cx="1682152" cy="21689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2458451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248</TotalTime>
  <Words>812</Words>
  <Application>Microsoft Office PowerPoint</Application>
  <PresentationFormat>On-screen Show (4:3)</PresentationFormat>
  <Paragraphs>80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Wisp</vt:lpstr>
      <vt:lpstr>Risk Management For Neighborhood Associations</vt:lpstr>
      <vt:lpstr>What’s At Stake?  Why Should I Care?</vt:lpstr>
      <vt:lpstr>What Are My Risks?</vt:lpstr>
      <vt:lpstr>Risks Are Unavoidable - So You Must Manage Them</vt:lpstr>
      <vt:lpstr>Let’s Get To It – Welcome To The UNSCC</vt:lpstr>
      <vt:lpstr>What Else Is There?</vt:lpstr>
      <vt:lpstr>Risk Mitigation – Plan Your Special Event To Minimize Risk</vt:lpstr>
      <vt:lpstr>Let’s Talk About Bounce Houses – Fun But Risky</vt:lpstr>
      <vt:lpstr>Let’s Talk About Booze – An Attendance Maximizer BUT</vt:lpstr>
      <vt:lpstr>What To Do If There Is An Accident/Claim</vt:lpstr>
      <vt:lpstr>NIAC Insures UNSCC Members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Management For Neighborhood Associations</dc:title>
  <dc:creator>Ty</dc:creator>
  <cp:lastModifiedBy>Ty Greaves</cp:lastModifiedBy>
  <cp:revision>14</cp:revision>
  <dcterms:created xsi:type="dcterms:W3CDTF">2023-03-28T20:44:01Z</dcterms:created>
  <dcterms:modified xsi:type="dcterms:W3CDTF">2025-04-22T00:39:40Z</dcterms:modified>
</cp:coreProperties>
</file>