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6" r:id="rId8"/>
    <p:sldId id="261" r:id="rId9"/>
    <p:sldId id="267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34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7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085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6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0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0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60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3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29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4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9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1C959B-F78E-C465-07CE-4F5CA7ABD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038" y="2381969"/>
            <a:ext cx="5279594" cy="11034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BD2BC7-14AC-1DFA-5856-B62945E43B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4815" y="4112761"/>
            <a:ext cx="6600451" cy="110347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Risk Management For Neighborhood Associations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75E11-8F3F-BE00-84BC-81EAAEBBD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7877" y="5537676"/>
            <a:ext cx="4266701" cy="60016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Ty Greaves, Treasurer</a:t>
            </a:r>
          </a:p>
          <a:p>
            <a:r>
              <a:rPr lang="en-US" dirty="0"/>
              <a:t>Rev 2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22B97-F008-4B90-9B0D-A63C927F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33" y="165686"/>
            <a:ext cx="8146533" cy="2027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B9E97F-D608-F769-1F96-C2C40E713E30}"/>
              </a:ext>
            </a:extLst>
          </p:cNvPr>
          <p:cNvSpPr txBox="1"/>
          <p:nvPr/>
        </p:nvSpPr>
        <p:spPr>
          <a:xfrm>
            <a:off x="1219199" y="6233890"/>
            <a:ext cx="7455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 UNSCC is a 501(c)3 corporation [77-0369577] founded in 1995 whose member neighborhood associations work to create, serve, and empower neighborhood association throughout Santa Clara County.  Please visit our website at www.unscc.org. </a:t>
            </a:r>
          </a:p>
        </p:txBody>
      </p:sp>
    </p:spTree>
    <p:extLst>
      <p:ext uri="{BB962C8B-B14F-4D97-AF65-F5344CB8AC3E}">
        <p14:creationId xmlns:p14="http://schemas.microsoft.com/office/powerpoint/2010/main" val="224543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99B68D-0C20-51AF-2810-BEF7C7AC5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87" y="2235200"/>
            <a:ext cx="1987793" cy="269136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There Is An Accident/Claim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515" y="1849978"/>
            <a:ext cx="3658285" cy="4038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Care for the Injured Person</a:t>
            </a:r>
          </a:p>
          <a:p>
            <a:r>
              <a:rPr lang="en-US" dirty="0"/>
              <a:t>Document Everything Using the Incident Report Form as a Guideline – Capture Photos</a:t>
            </a:r>
          </a:p>
          <a:p>
            <a:r>
              <a:rPr lang="en-US" dirty="0"/>
              <a:t>File Incident Report Form  Immediately – Forms Provided on </a:t>
            </a:r>
            <a:r>
              <a:rPr lang="en-US"/>
              <a:t>the Website (unscc.org/resources/)</a:t>
            </a:r>
            <a:endParaRPr lang="en-US" dirty="0"/>
          </a:p>
          <a:p>
            <a:r>
              <a:rPr lang="en-US" dirty="0"/>
              <a:t>Call or Text the UNSCC 408-497-9261 </a:t>
            </a:r>
          </a:p>
          <a:p>
            <a:r>
              <a:rPr lang="en-US" dirty="0"/>
              <a:t>Copy the UNSCC on All Correspondence.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7D04B-4EF6-4A97-DC3F-02D8C3F2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92" y="2413000"/>
            <a:ext cx="1987793" cy="2689988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8589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067" y="624110"/>
            <a:ext cx="6773333" cy="1280890"/>
          </a:xfrm>
        </p:spPr>
        <p:txBody>
          <a:bodyPr>
            <a:normAutofit/>
          </a:bodyPr>
          <a:lstStyle/>
          <a:p>
            <a:r>
              <a:rPr lang="en-US" sz="3200" b="1" dirty="0"/>
              <a:t>NIAC Insures UNSCC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515" y="1399821"/>
            <a:ext cx="6557774" cy="36244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Nonprofit Insurance Alliance of California (NIAC)</a:t>
            </a:r>
          </a:p>
          <a:p>
            <a:r>
              <a:rPr lang="en-US" b="1" dirty="0">
                <a:solidFill>
                  <a:schemeClr val="tx1"/>
                </a:solidFill>
              </a:rPr>
              <a:t>Provides Low-Cost, Group Rate Liability Insurance to Nonprofits</a:t>
            </a:r>
          </a:p>
          <a:p>
            <a:r>
              <a:rPr lang="en-US" b="1" dirty="0"/>
              <a:t>Strong Relationship dating from 2007</a:t>
            </a:r>
          </a:p>
          <a:p>
            <a:r>
              <a:rPr lang="en-US" b="1" dirty="0"/>
              <a:t>$500 million in assets, NIA is a leader in the insurance marketplace for non-profits</a:t>
            </a:r>
          </a:p>
          <a:p>
            <a:r>
              <a:rPr lang="en-US" b="1" dirty="0"/>
              <a:t>Rated A VIII (Excellent) by AM Best </a:t>
            </a:r>
          </a:p>
          <a:p>
            <a:r>
              <a:rPr lang="en-US" b="1" dirty="0"/>
              <a:t>Governed by the Nonprofit Policy Holders</a:t>
            </a:r>
          </a:p>
          <a:p>
            <a:r>
              <a:rPr lang="en-US" b="1" dirty="0"/>
              <a:t>No Claim Ever Filed by the UNSCC or its Members</a:t>
            </a:r>
          </a:p>
          <a:p>
            <a:r>
              <a:rPr lang="en-US" b="1" dirty="0"/>
              <a:t>SOLID Risk Awareness, Identification, &amp; Mitigation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30280-0EB5-6F8C-8A31-08161018B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46" y="4922136"/>
            <a:ext cx="3275599" cy="16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63221DC-5558-0777-48A7-D1ACD269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4794C5-F97E-57F8-A2DA-51C4216CF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460" y="2398620"/>
            <a:ext cx="6358679" cy="35847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D74E7-D62C-F4CE-6BD4-838A3DBB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249483"/>
            <a:ext cx="7526881" cy="18760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EC858B-6E5E-5994-4882-D877D9C361B8}"/>
              </a:ext>
            </a:extLst>
          </p:cNvPr>
          <p:cNvSpPr txBox="1"/>
          <p:nvPr/>
        </p:nvSpPr>
        <p:spPr>
          <a:xfrm>
            <a:off x="2706894" y="802805"/>
            <a:ext cx="5065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Be Safe Out There</a:t>
            </a:r>
          </a:p>
        </p:txBody>
      </p:sp>
    </p:spTree>
    <p:extLst>
      <p:ext uri="{BB962C8B-B14F-4D97-AF65-F5344CB8AC3E}">
        <p14:creationId xmlns:p14="http://schemas.microsoft.com/office/powerpoint/2010/main" val="410246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61C-DCD0-CEAF-A57B-3A76CD2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At Stake?  Why Should I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0DE9-89E0-2830-EE05-C3CB8A3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38647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Your Can Lose Your Reputation and Money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There are Many Risks &amp; Liabilities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0809ED-53D0-CE94-4051-FF7DF56F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386" y="3929270"/>
            <a:ext cx="1771650" cy="2590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3A364E-26F3-E3B5-FB40-9B90BB6A0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14" y="3997601"/>
            <a:ext cx="3067050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7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61C-DCD0-CEAF-A57B-3A76CD2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My Risks?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0DE9-89E0-2830-EE05-C3CB8A3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97495"/>
            <a:ext cx="6591985" cy="4386470"/>
          </a:xfrm>
        </p:spPr>
        <p:txBody>
          <a:bodyPr>
            <a:normAutofit/>
          </a:bodyPr>
          <a:lstStyle/>
          <a:p>
            <a:r>
              <a:rPr lang="en-US" dirty="0"/>
              <a:t>A Non-profit Or Group/Club Can Be Held Liable For Damages (Organizationally And, Rarely, Personally)</a:t>
            </a:r>
          </a:p>
          <a:p>
            <a:pPr lvl="1"/>
            <a:r>
              <a:rPr lang="en-US" b="1" dirty="0"/>
              <a:t>Property  Liability </a:t>
            </a:r>
            <a:r>
              <a:rPr lang="en-US" dirty="0"/>
              <a:t>– Damage to the Physical Assets You Use Such As Buildings, Office Equipment, Computers, Furniture,  etc. (i.e. Meeting Site Damage)</a:t>
            </a:r>
          </a:p>
          <a:p>
            <a:pPr lvl="1"/>
            <a:r>
              <a:rPr lang="en-US" b="1" dirty="0"/>
              <a:t>General Liability </a:t>
            </a:r>
            <a:r>
              <a:rPr lang="en-US" dirty="0"/>
              <a:t>- Negligent Acts Which Result In Bodily Injury, Property Damage, Personal Injury Or Advertising Injury To A Third Party (i.e. a Fall At An Event Or Meeting)</a:t>
            </a:r>
          </a:p>
          <a:p>
            <a:pPr lvl="1"/>
            <a:r>
              <a:rPr lang="en-US" b="1" dirty="0"/>
              <a:t>Directors And Officers Lability </a:t>
            </a:r>
            <a:r>
              <a:rPr lang="en-US" dirty="0"/>
              <a:t>-  Wrongful Acts That Are “Intentional,” As Opposed To “Negligent” Events</a:t>
            </a:r>
          </a:p>
          <a:p>
            <a:pPr lvl="1"/>
            <a:r>
              <a:rPr lang="en-US" b="1" dirty="0"/>
              <a:t>Improper Sexual Conduct And Physical Abuse Liability </a:t>
            </a:r>
            <a:r>
              <a:rPr lang="en-US" dirty="0"/>
              <a:t>-Allegations Of Improper Sexual Contact (Community Activities)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323D15-59A4-BDD9-892E-E025151E4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407" y="51140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D61C-DCD0-CEAF-A57B-3A76CD2FA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Risks Are </a:t>
            </a:r>
            <a:r>
              <a:rPr lang="en-US" b="1" u="sng" dirty="0">
                <a:solidFill>
                  <a:srgbClr val="C00000"/>
                </a:solidFill>
              </a:rPr>
              <a:t>Unavoidable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/>
              <a:t>So You Must Manage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0DE9-89E0-2830-EE05-C3CB8A350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7615" y="1905000"/>
            <a:ext cx="6591985" cy="4386470"/>
          </a:xfrm>
        </p:spPr>
        <p:txBody>
          <a:bodyPr>
            <a:normAutofit/>
          </a:bodyPr>
          <a:lstStyle/>
          <a:p>
            <a:r>
              <a:rPr lang="en-US" dirty="0"/>
              <a:t>To Fulfill Your Mission, You Must Incur Risks</a:t>
            </a:r>
          </a:p>
          <a:p>
            <a:pPr lvl="1"/>
            <a:r>
              <a:rPr lang="en-US" b="1" u="sng" dirty="0"/>
              <a:t>Fortunately</a:t>
            </a:r>
            <a:r>
              <a:rPr lang="en-US" dirty="0"/>
              <a:t>, Neighborhood Associations Risks are Low</a:t>
            </a:r>
          </a:p>
          <a:p>
            <a:pPr lvl="1"/>
            <a:r>
              <a:rPr lang="en-US" b="1" u="sng" dirty="0"/>
              <a:t>Unfortunately</a:t>
            </a:r>
            <a:r>
              <a:rPr lang="en-US" dirty="0"/>
              <a:t>, Liability is Hard to Predict and Price</a:t>
            </a:r>
          </a:p>
          <a:p>
            <a:r>
              <a:rPr lang="en-US" dirty="0"/>
              <a:t>Responsible Leadership Responses</a:t>
            </a:r>
          </a:p>
          <a:p>
            <a:pPr lvl="1"/>
            <a:r>
              <a:rPr lang="en-US" b="1" dirty="0"/>
              <a:t>Risk Management </a:t>
            </a:r>
            <a:r>
              <a:rPr lang="en-US" dirty="0"/>
              <a:t>– Identifies/Evaluates Risks, Particularly for  Special Events, and Incorporates Risk Mitigation(s)</a:t>
            </a:r>
          </a:p>
          <a:p>
            <a:pPr lvl="1"/>
            <a:r>
              <a:rPr lang="en-US" b="1" dirty="0"/>
              <a:t>Risk Mitigation - </a:t>
            </a:r>
            <a:r>
              <a:rPr lang="en-US" dirty="0"/>
              <a:t>Process a Neighborhood Association undertakes to reduce its exposure to risks</a:t>
            </a:r>
            <a:endParaRPr lang="en-US" b="1" dirty="0"/>
          </a:p>
          <a:p>
            <a:pPr lvl="1"/>
            <a:r>
              <a:rPr lang="en-US" b="1" dirty="0"/>
              <a:t>Risk Sharing </a:t>
            </a:r>
            <a:r>
              <a:rPr lang="en-US" dirty="0"/>
              <a:t>- Insurance policy spreads the Liability Cost Across Similar Organizations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2A3F88-1930-9B99-3FC3-B9C51AC44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5257186"/>
            <a:ext cx="2226365" cy="14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56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2D4C-9241-E055-0E5A-28A0899EF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Get To It – Welcome To The UNSCC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A4107-675F-F2A5-439E-861A99C5A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798585"/>
            <a:ext cx="6591985" cy="25276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a Member Organization of the UNSCC Your </a:t>
            </a:r>
            <a:r>
              <a:rPr lang="en-US" b="1" u="sng" dirty="0"/>
              <a:t>Routine</a:t>
            </a:r>
            <a:r>
              <a:rPr lang="en-US" dirty="0"/>
              <a:t> Meetings (General and Board) are Insured as part of Your Annual $200 Membership.  This Protection is Conditional on:</a:t>
            </a:r>
          </a:p>
          <a:p>
            <a:pPr lvl="1"/>
            <a:r>
              <a:rPr lang="en-US" dirty="0"/>
              <a:t>Apply for Insurance – Form Provided on the UNSCC  Website (https://unscc.org/resources/)</a:t>
            </a:r>
          </a:p>
          <a:p>
            <a:pPr lvl="1"/>
            <a:r>
              <a:rPr lang="en-US" dirty="0"/>
              <a:t>Acceptance by Underwriters</a:t>
            </a:r>
          </a:p>
          <a:p>
            <a:r>
              <a:rPr lang="en-US" dirty="0"/>
              <a:t>Extract of a Certificate of Insurance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5C9E92-8268-F26B-D5AB-22C3DE7B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18" y="4448321"/>
            <a:ext cx="7167282" cy="180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19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Is There?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498600"/>
            <a:ext cx="6591985" cy="5067300"/>
          </a:xfrm>
        </p:spPr>
        <p:txBody>
          <a:bodyPr>
            <a:normAutofit/>
          </a:bodyPr>
          <a:lstStyle/>
          <a:p>
            <a:r>
              <a:rPr lang="en-US" b="1" dirty="0"/>
              <a:t>Special Event Insurance Available to UNSCC Member Organizations </a:t>
            </a:r>
            <a:r>
              <a:rPr lang="en-US" dirty="0"/>
              <a:t>for Your Parties, Cleanups,  National Nights Out, etc.</a:t>
            </a:r>
          </a:p>
          <a:p>
            <a:pPr lvl="1"/>
            <a:r>
              <a:rPr lang="en-US" dirty="0"/>
              <a:t>Apply In Advance – At Least 25 Workdays </a:t>
            </a:r>
          </a:p>
          <a:p>
            <a:pPr lvl="1"/>
            <a:r>
              <a:rPr lang="en-US" dirty="0"/>
              <a:t>If Coverage is Provided - Typical Cost is $126 for each Event – </a:t>
            </a:r>
            <a:r>
              <a:rPr lang="en-US" b="1" u="sng" dirty="0">
                <a:solidFill>
                  <a:srgbClr val="C00000"/>
                </a:solidFill>
              </a:rPr>
              <a:t>Will Cost Much More for High-Risk Activities</a:t>
            </a:r>
          </a:p>
          <a:p>
            <a:pPr lvl="1"/>
            <a:r>
              <a:rPr lang="en-US" dirty="0"/>
              <a:t>Higher Risk Activities - Elements that Will Trigger Higher Cost, Underwriting Delays, or Refusals.  Examples Include:</a:t>
            </a:r>
          </a:p>
          <a:p>
            <a:pPr lvl="2"/>
            <a:r>
              <a:rPr lang="en-US" b="1" dirty="0"/>
              <a:t>Bounce House </a:t>
            </a:r>
            <a:r>
              <a:rPr lang="en-US" dirty="0"/>
              <a:t>– These are Popular but Generate Underwriting Issues.  Special Guidelines and Requirements</a:t>
            </a:r>
          </a:p>
          <a:p>
            <a:pPr lvl="2"/>
            <a:r>
              <a:rPr lang="en-US" b="1" dirty="0"/>
              <a:t>Homemade Food </a:t>
            </a:r>
            <a:r>
              <a:rPr lang="en-US" dirty="0"/>
              <a:t>– UNSCC Recommends the Purchase of Commercially Prepared Food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Power Tools </a:t>
            </a:r>
            <a:r>
              <a:rPr lang="en-US" b="1" dirty="0"/>
              <a:t>– </a:t>
            </a:r>
            <a:r>
              <a:rPr lang="en-US" dirty="0"/>
              <a:t>The UNSCC will Forward Your Request for Coverage, and it Will Cost More if Underwritten</a:t>
            </a:r>
            <a:endParaRPr lang="en-US" b="1" dirty="0"/>
          </a:p>
          <a:p>
            <a:pPr lvl="2"/>
            <a:r>
              <a:rPr lang="en-US" b="1" dirty="0">
                <a:solidFill>
                  <a:schemeClr val="tx1"/>
                </a:solidFill>
              </a:rPr>
              <a:t>Serve Alcohol </a:t>
            </a:r>
            <a:r>
              <a:rPr lang="en-US" dirty="0"/>
              <a:t>– Compliance with State and Local Laws/Regulations Typically Beyond a Neighborhood Association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2E637-BE3E-8E40-5334-06DCA008F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F177-D528-FD7B-6E4D-8F490DD6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Risk Mitigation – Plan Your Special Event To Minimize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B7A2-00CB-4F67-42DA-71698193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201" y="1855605"/>
            <a:ext cx="6591985" cy="4378285"/>
          </a:xfrm>
        </p:spPr>
        <p:txBody>
          <a:bodyPr>
            <a:normAutofit/>
          </a:bodyPr>
          <a:lstStyle/>
          <a:p>
            <a:r>
              <a:rPr lang="en-US" sz="2400" b="1" dirty="0"/>
              <a:t>Example -  Planning to Barbeque Burgers </a:t>
            </a:r>
          </a:p>
          <a:p>
            <a:pPr lvl="1"/>
            <a:r>
              <a:rPr lang="en-US" sz="2000" b="1" dirty="0"/>
              <a:t>What will you do Ensure the Food is Save? </a:t>
            </a:r>
          </a:p>
          <a:p>
            <a:pPr lvl="2"/>
            <a:r>
              <a:rPr lang="en-US" sz="1800" b="1" dirty="0"/>
              <a:t>Purchase Ingredients from Commercial Sources on the Day of the Event and Store Them in an Ice Chest until Placed on the Grill.</a:t>
            </a:r>
          </a:p>
          <a:p>
            <a:pPr lvl="2"/>
            <a:r>
              <a:rPr lang="en-US" sz="1800" b="1" dirty="0"/>
              <a:t>Only Serve “Well Done" Burgers (145 degrees Internal Temperature or Higher)</a:t>
            </a:r>
          </a:p>
          <a:p>
            <a:pPr lvl="2"/>
            <a:r>
              <a:rPr lang="en-US" sz="1800" b="1" dirty="0"/>
              <a:t>Provide Individually Packaged Condiments</a:t>
            </a:r>
          </a:p>
          <a:p>
            <a:pPr lvl="1"/>
            <a:r>
              <a:rPr lang="en-US" sz="2000" b="1" dirty="0"/>
              <a:t>What Will You Do to Protect Kids?  </a:t>
            </a:r>
          </a:p>
          <a:p>
            <a:pPr lvl="2"/>
            <a:r>
              <a:rPr lang="en-US" sz="1800" b="1" dirty="0"/>
              <a:t>Rope-Off the Cooking Area and Ensure that Adults Control Access.</a:t>
            </a:r>
            <a:endParaRPr lang="en-US" sz="2000" dirty="0"/>
          </a:p>
          <a:p>
            <a:pPr lvl="2"/>
            <a:endParaRPr lang="en-US" sz="18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50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A40FA2-83AB-C53A-69ED-AA3307C8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523" y="2694027"/>
            <a:ext cx="1593795" cy="225897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B474D-4303-4B14-4590-B5C1A5D35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407" y="2837928"/>
            <a:ext cx="1754891" cy="24384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209649-9EE8-D1FC-8FD0-0B2B01538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Bounce Houses – Fun But </a:t>
            </a:r>
            <a:r>
              <a:rPr lang="en-US" b="1" dirty="0">
                <a:solidFill>
                  <a:srgbClr val="C00000"/>
                </a:solidFill>
              </a:rPr>
              <a:t>RISKY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9DD5B-FCA8-7B06-2DD8-B5C79062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6" y="1905000"/>
            <a:ext cx="4394884" cy="403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Nonprofits Insurance Alliance Group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Host Organization Must Contract with an Insured Bounce House Company</a:t>
            </a:r>
          </a:p>
          <a:p>
            <a:pPr lvl="1"/>
            <a:r>
              <a:rPr lang="en-US" dirty="0"/>
              <a:t>The Bounce House company must name the UNSCC as an Additional Insured on Their General Liability insurance policy.</a:t>
            </a:r>
          </a:p>
          <a:p>
            <a:pPr lvl="1"/>
            <a:r>
              <a:rPr lang="en-US" dirty="0"/>
              <a:t>Any Claim Will Exhaust the Bounce House Insurance Resources  First – then NIAC Policy</a:t>
            </a:r>
          </a:p>
          <a:p>
            <a:r>
              <a:rPr lang="en-US" dirty="0"/>
              <a:t>Guidelines Provided on the UNSCC Website (unscc.org/resources/)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5A5E0-A0BD-79BD-BC24-858B61D13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017354"/>
            <a:ext cx="1969611" cy="2616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1318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0B10D-EABA-2105-35EC-BBEAE5EBA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0C70D-4E77-8A1A-0F7C-22D1E7AA7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Let’s Talk About Booze – An Attendance Maximizer BUT Burdened With Many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9205-8CE0-0D4C-58CF-9E0EAF8AD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804" y="2195290"/>
            <a:ext cx="3914374" cy="4038600"/>
          </a:xfrm>
        </p:spPr>
        <p:txBody>
          <a:bodyPr>
            <a:normAutofit/>
          </a:bodyPr>
          <a:lstStyle/>
          <a:p>
            <a:r>
              <a:rPr lang="en-US" dirty="0"/>
              <a:t>Nonprofits Insurance Alliance Group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Individuals Serving Alcohol to Complete the Alcohol Server ABC Course(s)</a:t>
            </a:r>
          </a:p>
          <a:p>
            <a:pPr lvl="1"/>
            <a:r>
              <a:rPr lang="en-US" dirty="0"/>
              <a:t>Clearly Visible Signs About Identification and Drink Limits </a:t>
            </a:r>
          </a:p>
          <a:p>
            <a:pPr lvl="1"/>
            <a:r>
              <a:rPr lang="en-US" dirty="0"/>
              <a:t>Controls to Ensure Under-age And Intoxicated Guests Aren’t Served.</a:t>
            </a:r>
          </a:p>
          <a:p>
            <a:pPr lvl="1"/>
            <a:r>
              <a:rPr lang="en-US" b="1" dirty="0"/>
              <a:t>And Many MORE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1BF97-B3D6-F7E5-8605-7C45874BB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0766" y="2547274"/>
            <a:ext cx="1848281" cy="2368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1D6B6D-67D9-15E6-9D00-055E052F3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707" y="2933660"/>
            <a:ext cx="1682152" cy="21689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458451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293</TotalTime>
  <Words>843</Words>
  <Application>Microsoft Office PowerPoint</Application>
  <PresentationFormat>On-screen Show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Risk Management For Neighborhood Associations</vt:lpstr>
      <vt:lpstr>What’s At Stake?  Why Should I Care?</vt:lpstr>
      <vt:lpstr>What Are My Risks?</vt:lpstr>
      <vt:lpstr>Risks Are Unavoidable - So You Must Manage Them</vt:lpstr>
      <vt:lpstr>Let’s Get To It – Welcome To The UNSCC</vt:lpstr>
      <vt:lpstr>What Else Is There?</vt:lpstr>
      <vt:lpstr>Risk Mitigation – Plan Your Special Event To Minimize Risk</vt:lpstr>
      <vt:lpstr>Let’s Talk About Bounce Houses – Fun But RISKY</vt:lpstr>
      <vt:lpstr>Let’s Talk About Booze – An Attendance Maximizer BUT Burdened With Many Requirements</vt:lpstr>
      <vt:lpstr>What To Do If There Is An Accident/Claim</vt:lpstr>
      <vt:lpstr>NIAC Insures UNSCC Members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For Neighborhood Associations</dc:title>
  <dc:creator>Ty</dc:creator>
  <cp:lastModifiedBy>Ty Greaves</cp:lastModifiedBy>
  <cp:revision>17</cp:revision>
  <dcterms:created xsi:type="dcterms:W3CDTF">2023-03-28T20:44:01Z</dcterms:created>
  <dcterms:modified xsi:type="dcterms:W3CDTF">2026-06-17T00:21:32Z</dcterms:modified>
</cp:coreProperties>
</file>